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4"/>
  </p:sldMasterIdLst>
  <p:notesMasterIdLst>
    <p:notesMasterId r:id="rId47"/>
  </p:notesMasterIdLst>
  <p:sldIdLst>
    <p:sldId id="256" r:id="rId5"/>
    <p:sldId id="257" r:id="rId6"/>
    <p:sldId id="258" r:id="rId7"/>
    <p:sldId id="305" r:id="rId8"/>
    <p:sldId id="259" r:id="rId9"/>
    <p:sldId id="260" r:id="rId10"/>
    <p:sldId id="296" r:id="rId11"/>
    <p:sldId id="261" r:id="rId12"/>
    <p:sldId id="262" r:id="rId13"/>
    <p:sldId id="292" r:id="rId14"/>
    <p:sldId id="308" r:id="rId15"/>
    <p:sldId id="306" r:id="rId16"/>
    <p:sldId id="304" r:id="rId17"/>
    <p:sldId id="263" r:id="rId18"/>
    <p:sldId id="264" r:id="rId19"/>
    <p:sldId id="265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95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0" r:id="rId44"/>
    <p:sldId id="307" r:id="rId45"/>
    <p:sldId id="291" r:id="rId46"/>
  </p:sldIdLst>
  <p:sldSz cx="12192000" cy="6858000"/>
  <p:notesSz cx="6858000" cy="9144000"/>
  <p:embeddedFontLst>
    <p:embeddedFont>
      <p:font typeface="Arial Black" panose="020B0604020202020204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Franklin Gothic Book" panose="020B0503020102020204" pitchFamily="34" charset="0"/>
      <p:regular r:id="rId58"/>
      <p:italic r:id="rId59"/>
    </p:embeddedFont>
    <p:embeddedFont>
      <p:font typeface="Helvetica Neue" panose="02000503000000020004" pitchFamily="2" charset="0"/>
      <p:regular r:id="rId60"/>
      <p:bold r:id="rId61"/>
      <p:italic r:id="rId62"/>
      <p:boldItalic r:id="rId63"/>
    </p:embeddedFont>
    <p:embeddedFont>
      <p:font typeface="Helvetica Neue Light" panose="02000403000000020004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/>
    <p:restoredTop sz="94924"/>
  </p:normalViewPr>
  <p:slideViewPr>
    <p:cSldViewPr snapToGrid="0">
      <p:cViewPr>
        <p:scale>
          <a:sx n="87" d="100"/>
          <a:sy n="87" d="100"/>
        </p:scale>
        <p:origin x="144" y="87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9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7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6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346e579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7346e57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346e579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17346e57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5b147b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455b147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346e579b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17346e579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346e579b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17346e579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7346e579b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17346e579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346e579b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17346e579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17346e579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7346e579b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17346e579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346e579b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7346e579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7346e579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7346e579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7346e579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7346e579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599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346e579b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7346e57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346e579b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17346e579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55b147be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2455b147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346e57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17346e57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7346e579b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ssh</a:t>
            </a:r>
            <a:r>
              <a:rPr lang="en-US" dirty="0"/>
              <a:t>-keygen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-t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ed25519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public/private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ed25519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key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pair.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file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b="1" dirty="0">
                <a:solidFill>
                  <a:srgbClr val="008000"/>
                </a:solidFill>
                <a:effectLst/>
              </a:rPr>
              <a:t>in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which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to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save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key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(</a:t>
            </a:r>
            <a:r>
              <a:rPr lang="en-US" dirty="0"/>
              <a:t>/home/username/.</a:t>
            </a:r>
            <a:r>
              <a:rPr lang="en-US" dirty="0" err="1"/>
              <a:t>ssh</a:t>
            </a:r>
            <a:r>
              <a:rPr lang="en-US" dirty="0"/>
              <a:t>/id_ed25519</a:t>
            </a:r>
            <a:r>
              <a:rPr lang="en-US" dirty="0">
                <a:solidFill>
                  <a:srgbClr val="666666"/>
                </a:solidFill>
                <a:effectLst/>
              </a:rPr>
              <a:t>)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44" name="Google Shape;344;g117346e57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3a2bdd0a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3a2bdd0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455b147be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g12455b147b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7346e579b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17346e579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346e579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17346e579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7346e579b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17346e579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7346e579b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17346e579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346e579b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7346e57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346e579b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17346e579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7346e579b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17346e579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63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47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7346e57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05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5/4/23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863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838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40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9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5/4/23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0414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1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Umulus_tutorials/tree/main/tutorial1#part-1-logging-in-to-cumulus-via-horiz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mulus_tutorials/tree/main/tutorial1#part-3-logging-into-your-instance" TargetMode="External"/><Relationship Id="rId4" Type="http://schemas.openxmlformats.org/officeDocument/2006/relationships/hyperlink" Target="https://github.com/ResearchComputing/CUmulus_tutorials/tree/main/tutorial1#part-2-instance-cre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h.com/academy/ssh/public-key-authentica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Umulus_tutorials/tree/main/tutorial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mulus_tutorials/tree/main/tutorial4" TargetMode="External"/><Relationship Id="rId4" Type="http://schemas.openxmlformats.org/officeDocument/2006/relationships/hyperlink" Target="https://curc.readthedocs.io/en/latest/tutorials/cumulus3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nwi7603@Colorado.ed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Hands-on with </a:t>
            </a:r>
            <a:r>
              <a:rPr lang="en-US" sz="3800" b="1" dirty="0" err="1">
                <a:latin typeface="Helvetica Neue"/>
                <a:ea typeface="Helvetica Neue"/>
                <a:cs typeface="Helvetica Neue"/>
                <a:sym typeface="Helvetica Neue"/>
              </a:rPr>
              <a:t>CUmulus</a:t>
            </a: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800" dirty="0">
                <a:latin typeface="Helvetica Neue"/>
                <a:ea typeface="Helvetica Neue"/>
                <a:cs typeface="Helvetica Neue"/>
                <a:sym typeface="Helvetica Neue"/>
              </a:rPr>
              <a:t>a free Research Cloud platform for RMACC</a:t>
            </a:r>
            <a:endParaRPr sz="3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10532983" cy="1289714"/>
          </a:xfrm>
        </p:spPr>
        <p:txBody>
          <a:bodyPr/>
          <a:lstStyle/>
          <a:p>
            <a:r>
              <a:rPr lang="en-US" dirty="0"/>
              <a:t>Example Use Case: Persistent Data Mining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088" y="1569493"/>
            <a:ext cx="10217511" cy="39255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use online text database to train novel search algorithm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Persistent Querying of an online text database 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their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data stream that queries data from Reddit at specified times of the day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  <a:p>
            <a:pPr lvl="1"/>
            <a:r>
              <a:rPr lang="en-US" sz="2400" dirty="0"/>
              <a:t>Test and develop their novel search mechanism</a:t>
            </a:r>
          </a:p>
        </p:txBody>
      </p:sp>
    </p:spTree>
    <p:extLst>
      <p:ext uri="{BB962C8B-B14F-4D97-AF65-F5344CB8AC3E}">
        <p14:creationId xmlns:p14="http://schemas.microsoft.com/office/powerpoint/2010/main" val="416928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Galaxy Server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72972"/>
            <a:ext cx="10404987" cy="4475328"/>
          </a:xfrm>
        </p:spPr>
        <p:txBody>
          <a:bodyPr>
            <a:noAutofit/>
          </a:bodyPr>
          <a:lstStyle/>
          <a:p>
            <a:r>
              <a:rPr lang="en-US" dirty="0"/>
              <a:t>Researcher wanted to create a custom Galaxy Server (web-based GUI for popular bioinformatics software)</a:t>
            </a:r>
          </a:p>
          <a:p>
            <a:r>
              <a:rPr lang="en-US" dirty="0"/>
              <a:t>Needs: </a:t>
            </a:r>
          </a:p>
          <a:p>
            <a:pPr lvl="1"/>
            <a:r>
              <a:rPr lang="en-US" dirty="0"/>
              <a:t>A way to host a website that the researchers can use to load and analyze data, create reports and schedule compute jobs</a:t>
            </a:r>
          </a:p>
          <a:p>
            <a:pPr lvl="1"/>
            <a:r>
              <a:rPr lang="en-US" dirty="0"/>
              <a:t>Persistent storage of data</a:t>
            </a:r>
          </a:p>
          <a:p>
            <a:pPr lvl="1"/>
            <a:r>
              <a:rPr lang="en-US" dirty="0"/>
              <a:t>The ability to create compute jobs on the virtual machine or send jobs to the Alpine Supercomputer</a:t>
            </a:r>
          </a:p>
          <a:p>
            <a:pPr lvl="1"/>
            <a:r>
              <a:rPr lang="en-US" dirty="0"/>
              <a:t>Run persistent jobs (multiple days long)</a:t>
            </a:r>
          </a:p>
          <a:p>
            <a:r>
              <a:rPr lang="en-US" dirty="0"/>
              <a:t>They were able to:</a:t>
            </a:r>
          </a:p>
          <a:p>
            <a:pPr lvl="1"/>
            <a:r>
              <a:rPr lang="en-US" dirty="0"/>
              <a:t>Host the website, and control access of users who can access it</a:t>
            </a:r>
          </a:p>
          <a:p>
            <a:pPr lvl="1"/>
            <a:r>
              <a:rPr lang="en-US" dirty="0"/>
              <a:t>Have the resources for persistent storage of large datasets and compute resources</a:t>
            </a:r>
          </a:p>
          <a:p>
            <a:pPr lvl="1"/>
            <a:r>
              <a:rPr lang="en-US" dirty="0"/>
              <a:t>Create an interface to send jobs to the Alpine Supercomputer, all controlled via GUI</a:t>
            </a:r>
          </a:p>
          <a:p>
            <a:pPr lvl="1"/>
            <a:r>
              <a:rPr lang="en-US" dirty="0"/>
              <a:t>Test custom tools and data pipelines that they created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53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Open Access Research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238" y="1392072"/>
            <a:ext cx="10395155" cy="48522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publish and host trainings for a custom language processing tool that helps to build language databases and tools (think auto-correct) for endangered languages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A web-based dashboard where any user can load and use the tools the research team developed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</a:t>
            </a:r>
            <a:r>
              <a:rPr lang="en-US" sz="2400" dirty="0" err="1"/>
              <a:t>Jupyterhub</a:t>
            </a:r>
            <a:r>
              <a:rPr lang="en-US" sz="2400" dirty="0"/>
              <a:t> instance where they control access of users </a:t>
            </a:r>
          </a:p>
          <a:p>
            <a:pPr lvl="1"/>
            <a:r>
              <a:rPr lang="en-US" sz="2400" dirty="0"/>
              <a:t>Have an environment where researchers around the world can easily use their research tools</a:t>
            </a:r>
          </a:p>
          <a:p>
            <a:pPr lvl="1"/>
            <a:r>
              <a:rPr lang="en-US" sz="2400" dirty="0"/>
              <a:t>Collect the incoming test data and use that for future training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95807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044" y="90333"/>
            <a:ext cx="5459972" cy="1485900"/>
          </a:xfrm>
        </p:spPr>
        <p:txBody>
          <a:bodyPr>
            <a:normAutofit/>
          </a:bodyPr>
          <a:lstStyle/>
          <a:p>
            <a:r>
              <a:rPr lang="en-US" dirty="0"/>
              <a:t>Example Use Case:</a:t>
            </a:r>
            <a:br>
              <a:rPr lang="en-US" dirty="0"/>
            </a:br>
            <a:r>
              <a:rPr lang="en-US" dirty="0"/>
              <a:t>Flywheel Project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01D4B4-39C4-55AA-D09A-3D6361A4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59" y="0"/>
            <a:ext cx="619108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13</a:t>
            </a:fld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D223417-6B9F-D12A-61C0-937BED5BB80B}"/>
              </a:ext>
            </a:extLst>
          </p:cNvPr>
          <p:cNvSpPr txBox="1">
            <a:spLocks/>
          </p:cNvSpPr>
          <p:nvPr/>
        </p:nvSpPr>
        <p:spPr>
          <a:xfrm>
            <a:off x="7098152" y="1415845"/>
            <a:ext cx="5093755" cy="4713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500" dirty="0"/>
              <a:t>Researcher wanted to create a tool that interfaces with MRI machines in the area and pulls data to a persistent web application where they can create processing pipelines and send these to the Alpine Supercomputer</a:t>
            </a:r>
          </a:p>
          <a:p>
            <a:pPr>
              <a:buClrTx/>
            </a:pPr>
            <a:r>
              <a:rPr lang="en-US" sz="1500" dirty="0"/>
              <a:t>Needs: </a:t>
            </a:r>
          </a:p>
          <a:p>
            <a:pPr lvl="1">
              <a:buClrTx/>
            </a:pPr>
            <a:r>
              <a:rPr lang="en-US" sz="1500" dirty="0"/>
              <a:t>A web-based dashboard where users can develop processing pipelines, move data, and create compute jobs</a:t>
            </a:r>
          </a:p>
          <a:p>
            <a:pPr lvl="1">
              <a:buClrTx/>
            </a:pPr>
            <a:r>
              <a:rPr lang="en-US" sz="1500" dirty="0"/>
              <a:t>Persistent storage of data (very large datasets)</a:t>
            </a:r>
          </a:p>
          <a:p>
            <a:pPr lvl="1">
              <a:buClrTx/>
            </a:pPr>
            <a:r>
              <a:rPr lang="en-US" sz="1500" dirty="0"/>
              <a:t>Compute ability to continuously process the data </a:t>
            </a:r>
          </a:p>
          <a:p>
            <a:pPr>
              <a:buClrTx/>
            </a:pPr>
            <a:r>
              <a:rPr lang="en-US" sz="1500" dirty="0"/>
              <a:t>They were able to:</a:t>
            </a:r>
          </a:p>
          <a:p>
            <a:pPr lvl="1">
              <a:buClrTx/>
            </a:pPr>
            <a:r>
              <a:rPr lang="en-US" sz="1500" dirty="0"/>
              <a:t>Setup a Flywheel Dashboard, a web-based application that researchers can access from anywhere.</a:t>
            </a:r>
          </a:p>
          <a:p>
            <a:pPr lvl="1">
              <a:buClrTx/>
            </a:pPr>
            <a:r>
              <a:rPr lang="en-US" sz="1500" dirty="0"/>
              <a:t>Store data on the VM or in </a:t>
            </a:r>
            <a:r>
              <a:rPr lang="en-US" sz="1500" dirty="0" err="1"/>
              <a:t>PetaLibrary</a:t>
            </a:r>
            <a:r>
              <a:rPr lang="en-US" sz="1500" dirty="0"/>
              <a:t> or AWS</a:t>
            </a:r>
          </a:p>
          <a:p>
            <a:pPr lvl="1">
              <a:buClrTx/>
            </a:pPr>
            <a:r>
              <a:rPr lang="en-US" sz="1500" dirty="0"/>
              <a:t>Send jobs to the Alpine Supercomputer for faster processing</a:t>
            </a:r>
          </a:p>
        </p:txBody>
      </p:sp>
    </p:spTree>
    <p:extLst>
      <p:ext uri="{BB962C8B-B14F-4D97-AF65-F5344CB8AC3E}">
        <p14:creationId xmlns:p14="http://schemas.microsoft.com/office/powerpoint/2010/main" val="99640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idx="1"/>
          </p:nvPr>
        </p:nvSpPr>
        <p:spPr>
          <a:xfrm>
            <a:off x="1467828" y="2097741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Submit a proposal for your use case (email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 dirty="0"/>
              <a:t>)</a:t>
            </a:r>
            <a:endParaRPr dirty="0"/>
          </a:p>
          <a:p>
            <a:pPr marL="457200" lvl="0" indent="-29321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your </a:t>
            </a:r>
            <a:r>
              <a:rPr lang="en-US" dirty="0" err="1"/>
              <a:t>CUmulus</a:t>
            </a:r>
            <a:r>
              <a:rPr lang="en-US" dirty="0"/>
              <a:t> workflow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why your workflow is appropriate for </a:t>
            </a:r>
            <a:r>
              <a:rPr lang="en-US" dirty="0" err="1"/>
              <a:t>CUmulus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Estimate the resources you require:</a:t>
            </a:r>
            <a:endParaRPr dirty="0"/>
          </a:p>
          <a:p>
            <a:pPr marL="914400" lvl="1" indent="-3186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851"/>
              <a:buChar char="•"/>
            </a:pPr>
            <a:r>
              <a:rPr lang="en-US" dirty="0"/>
              <a:t>Operating System, CPU cores, Disk Space, Memory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is an </a:t>
            </a:r>
            <a:r>
              <a:rPr lang="en-US" i="1" dirty="0"/>
              <a:t>iterative process</a:t>
            </a:r>
            <a:r>
              <a:rPr lang="en-US" dirty="0"/>
              <a:t> where we work with you to make sure the request for resources fits your (and our) needs</a:t>
            </a:r>
            <a:endParaRPr dirty="0"/>
          </a:p>
          <a:p>
            <a:pPr marL="914400" lvl="0" indent="-36663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Learn more about the allocation request process at </a:t>
            </a:r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curc.readthedocs.io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en</a:t>
            </a:r>
            <a:r>
              <a:rPr lang="en-US" u="sng" dirty="0">
                <a:solidFill>
                  <a:schemeClr val="hlink"/>
                </a:solidFill>
              </a:rPr>
              <a:t>/latest/cloud/</a:t>
            </a:r>
            <a:r>
              <a:rPr lang="en-US" u="sng" dirty="0" err="1">
                <a:solidFill>
                  <a:schemeClr val="hlink"/>
                </a:solidFill>
              </a:rPr>
              <a:t>cumulus.html</a:t>
            </a:r>
            <a:endParaRPr dirty="0"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There are 3 current authentication/login methods at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r>
              <a:rPr lang="en-US" sz="2400" dirty="0"/>
              <a:t>: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CU Boulder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CSU Fort Collins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ACCESS-CI (all other RMACC institutions)</a:t>
            </a:r>
            <a:endParaRPr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Create account: </a:t>
            </a:r>
            <a:r>
              <a:rPr lang="en-US" sz="2400" dirty="0">
                <a:hlinkClick r:id="rId4"/>
              </a:rPr>
              <a:t>https://identity.access-ci.org/new-user</a:t>
            </a:r>
            <a:endParaRPr lang="en-US"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Configure 2FA (Duo)</a:t>
            </a: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Horizon is the </a:t>
            </a:r>
            <a:r>
              <a:rPr lang="en-US" sz="2400" dirty="0" err="1"/>
              <a:t>CUmulus</a:t>
            </a:r>
            <a:r>
              <a:rPr lang="en-US" sz="2400" dirty="0"/>
              <a:t> web portal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Let’s take a brief tour of Horizon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Log in with your institution’s credentials: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If you’re using your ACCESS-CI Account</a:t>
            </a:r>
          </a:p>
          <a:p>
            <a:pPr marL="987552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Choose: ‘Access-CI Identity Provider’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975" y="991700"/>
            <a:ext cx="3467726" cy="4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 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951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Choose your project (top left)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Generally users only have 1 project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4 main sections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Compute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Volumes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Networks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Orchestration</a:t>
            </a:r>
            <a:endParaRPr sz="2400"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825" y="1549725"/>
            <a:ext cx="3105150" cy="4095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Overview </a:t>
            </a:r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idx="1"/>
          </p:nvPr>
        </p:nvSpPr>
        <p:spPr>
          <a:xfrm>
            <a:off x="1371600" y="175691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Land on the Overview page under “Compute”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quick summary of your project</a:t>
            </a:r>
            <a:endParaRPr dirty="0"/>
          </a:p>
        </p:txBody>
      </p:sp>
      <p:sp>
        <p:nvSpPr>
          <p:cNvPr id="272" name="Google Shape;272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73" name="Google Shape;273;p4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74" y="2776750"/>
            <a:ext cx="6614961" cy="3410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Started on CUmulus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Andrew Wilson (RC User Support)</a:t>
            </a:r>
            <a:endParaRPr sz="3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Instances 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idx="1"/>
          </p:nvPr>
        </p:nvSpPr>
        <p:spPr>
          <a:xfrm>
            <a:off x="1219200" y="1791178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Navigate to: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 Project-&gt;Compute-&gt;Instances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Instances are </a:t>
            </a:r>
            <a:r>
              <a:rPr lang="en-US" sz="2400" b="1" dirty="0"/>
              <a:t>virtual machines</a:t>
            </a:r>
            <a:r>
              <a:rPr lang="en-US" sz="2400" dirty="0"/>
              <a:t> that run inside the cloud, more simply: an instance is just a digital version of a physical computer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Instances can perform almost all the same functions as a computer, including running applications and operating systems</a:t>
            </a:r>
          </a:p>
        </p:txBody>
      </p:sp>
      <p:sp>
        <p:nvSpPr>
          <p:cNvPr id="280" name="Google Shape;280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Instance Creation</a:t>
            </a:r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create a simple instance together</a:t>
            </a:r>
            <a:endParaRPr lang="en-US" sz="3400"/>
          </a:p>
        </p:txBody>
      </p:sp>
      <p:sp>
        <p:nvSpPr>
          <p:cNvPr id="292" name="Google Shape;292;p43"/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the instances page click on “Launch Instance”</a:t>
            </a:r>
          </a:p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Instance Creation Launcher will pop up giving us options to create our virtual machine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CDCAA-105A-3E39-B06F-39D06B7C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6"/>
          <a:stretch/>
        </p:blipFill>
        <p:spPr>
          <a:xfrm>
            <a:off x="5506048" y="645106"/>
            <a:ext cx="5567902" cy="5155059"/>
          </a:xfrm>
          <a:prstGeom prst="rect">
            <a:avLst/>
          </a:prstGeom>
        </p:spPr>
      </p:pic>
      <p:sp>
        <p:nvSpPr>
          <p:cNvPr id="293" name="Google Shape;293;p43"/>
          <p:cNvSpPr txBox="1"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79907" y="5881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Details</a:t>
            </a:r>
            <a:endParaRPr sz="4800"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idx="1"/>
          </p:nvPr>
        </p:nvSpPr>
        <p:spPr>
          <a:xfrm>
            <a:off x="1151307" y="2074000"/>
            <a:ext cx="5029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Fill out Instance details, including a name and description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availability zone and count can be left as defaults</a:t>
            </a:r>
            <a:endParaRPr sz="2400" dirty="0"/>
          </a:p>
        </p:txBody>
      </p:sp>
      <p:sp>
        <p:nvSpPr>
          <p:cNvPr id="301" name="Google Shape;301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idx="1"/>
          </p:nvPr>
        </p:nvSpPr>
        <p:spPr>
          <a:xfrm>
            <a:off x="682700" y="171431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Choose an image from the available list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A virtual machine image (“image”) is </a:t>
            </a:r>
            <a:r>
              <a:rPr lang="en-US" b="1" dirty="0"/>
              <a:t>a single file that contains a virtual disk that contains a bootable operating system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Choose to have your storage volume deleted on instance deletion</a:t>
            </a:r>
            <a:endParaRPr dirty="0"/>
          </a:p>
          <a:p>
            <a:pPr marL="914400" lvl="1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If you select “no” be aware of “zombie” volumes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1187792"/>
            <a:ext cx="5791200" cy="43060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idx="1"/>
          </p:nvPr>
        </p:nvSpPr>
        <p:spPr>
          <a:xfrm>
            <a:off x="682700" y="171431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A brief note about Source Images</a:t>
            </a:r>
          </a:p>
          <a:p>
            <a:pPr marL="987552" lvl="1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We have custom images for things like The Littlest </a:t>
            </a:r>
            <a:r>
              <a:rPr lang="en-US" dirty="0" err="1"/>
              <a:t>JupyterHub</a:t>
            </a:r>
            <a:r>
              <a:rPr lang="en-US" dirty="0"/>
              <a:t>, </a:t>
            </a:r>
            <a:r>
              <a:rPr lang="en-US" dirty="0" err="1"/>
              <a:t>Rstudio</a:t>
            </a:r>
            <a:r>
              <a:rPr lang="en-US" dirty="0"/>
              <a:t> Server, Galaxy Server, and LAMP servers.</a:t>
            </a:r>
          </a:p>
          <a:p>
            <a:pPr marL="987552" lvl="1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Makes setup simple for these tools, with only the need to setup SSL.</a:t>
            </a:r>
          </a:p>
          <a:p>
            <a:pPr marL="457200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b="1" dirty="0"/>
              <a:t>Anything else you would find useful?</a:t>
            </a:r>
            <a:endParaRPr b="1"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1187792"/>
            <a:ext cx="5791200" cy="43060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9595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Flavor</a:t>
            </a:r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078506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Choose from a list of pre-selected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 flavor defines the compute and memory capacity of our instance.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One </a:t>
            </a:r>
            <a:r>
              <a:rPr lang="en-US" dirty="0" err="1"/>
              <a:t>CUmulus</a:t>
            </a:r>
            <a:r>
              <a:rPr lang="en-US" dirty="0"/>
              <a:t>, we have a maximum allowed flavor of: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24 vCPUs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96GB RAM</a:t>
            </a:r>
          </a:p>
        </p:txBody>
      </p:sp>
      <p:sp>
        <p:nvSpPr>
          <p:cNvPr id="317" name="Google Shape;317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706" y="1690825"/>
            <a:ext cx="5970493" cy="352663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 &amp; Network Ports</a:t>
            </a:r>
            <a:endParaRPr lang="en-US" sz="3700"/>
          </a:p>
        </p:txBody>
      </p:sp>
      <p:sp>
        <p:nvSpPr>
          <p:cNvPr id="324" name="Google Shape;324;p47"/>
          <p:cNvSpPr txBox="1">
            <a:spLocks noGrp="1"/>
          </p:cNvSpPr>
          <p:nvPr>
            <p:ph idx="1"/>
          </p:nvPr>
        </p:nvSpPr>
        <p:spPr>
          <a:xfrm>
            <a:off x="868680" y="2286000"/>
            <a:ext cx="3785614" cy="35814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Select a project network, which determines </a:t>
            </a:r>
            <a:r>
              <a:rPr lang="en-US" sz="1500" b="1" dirty="0" err="1"/>
              <a:t>routability</a:t>
            </a:r>
            <a:r>
              <a:rPr lang="en-US" sz="1500" b="1" dirty="0"/>
              <a:t> of either a public/internet or campus/internal floating IP.</a:t>
            </a:r>
          </a:p>
          <a:p>
            <a:pPr marL="914400" lvl="1" indent="-308610" rtl="0">
              <a:spcBef>
                <a:spcPts val="0"/>
              </a:spcBef>
              <a:spcAft>
                <a:spcPts val="0"/>
              </a:spcAft>
              <a:buSzPct val="76595"/>
              <a:buChar char="•"/>
            </a:pPr>
            <a:r>
              <a:rPr lang="en-US" sz="1500" dirty="0"/>
              <a:t>We’ll choose an external network: </a:t>
            </a:r>
          </a:p>
          <a:p>
            <a:pPr lvl="2" indent="-308610">
              <a:spcBef>
                <a:spcPts val="0"/>
              </a:spcBef>
              <a:spcAft>
                <a:spcPts val="0"/>
              </a:spcAft>
              <a:buSzPct val="76595"/>
              <a:buChar char="•"/>
            </a:pPr>
            <a:r>
              <a:rPr lang="en-US" sz="1500" b="1" dirty="0"/>
              <a:t>Projectnet26140-private</a:t>
            </a:r>
            <a:endParaRPr lang="en-US" sz="1500" dirty="0"/>
          </a:p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Ports provide extra communication channels to your instances</a:t>
            </a:r>
          </a:p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You can select ports instead of networks or a mix of both</a:t>
            </a:r>
          </a:p>
        </p:txBody>
      </p:sp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2FA27BB6-6559-A67B-9DC4-A9A1F80A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939130"/>
            <a:ext cx="6517065" cy="4659699"/>
          </a:xfrm>
          <a:prstGeom prst="rect">
            <a:avLst/>
          </a:prstGeom>
        </p:spPr>
      </p:pic>
      <p:sp>
        <p:nvSpPr>
          <p:cNvPr id="325" name="Google Shape;325;p47"/>
          <p:cNvSpPr txBox="1"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Networks: An aside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Two network types are provided:</a:t>
            </a:r>
            <a:endParaRPr dirty="0"/>
          </a:p>
          <a:p>
            <a:pPr marL="457200" lvl="0" indent="-37052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6293"/>
              <a:buAutoNum type="arabicPeriod"/>
            </a:pPr>
            <a:r>
              <a:rPr lang="en-US" b="1" dirty="0"/>
              <a:t>Private Network</a:t>
            </a:r>
            <a:r>
              <a:rPr lang="en-US" dirty="0"/>
              <a:t>- restricts your instance to CU </a:t>
            </a:r>
            <a:r>
              <a:rPr lang="en-US" b="1" dirty="0"/>
              <a:t>internal</a:t>
            </a:r>
            <a:r>
              <a:rPr lang="en-US" dirty="0"/>
              <a:t> network</a:t>
            </a:r>
            <a:endParaRPr dirty="0"/>
          </a:p>
          <a:p>
            <a:pPr marL="457200" lvl="0" indent="-3705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293"/>
              <a:buAutoNum type="arabicPeriod"/>
            </a:pPr>
            <a:r>
              <a:rPr lang="en-US" b="1" dirty="0"/>
              <a:t>Public Network</a:t>
            </a:r>
            <a:r>
              <a:rPr lang="en-US" dirty="0"/>
              <a:t>- allows certain ingress/egress from the </a:t>
            </a:r>
            <a:r>
              <a:rPr lang="en-US" b="1" dirty="0"/>
              <a:t>public</a:t>
            </a:r>
            <a:r>
              <a:rPr lang="en-US" dirty="0"/>
              <a:t> internet (for certain access, </a:t>
            </a:r>
            <a:r>
              <a:rPr lang="en-US" dirty="0" err="1"/>
              <a:t>e.g</a:t>
            </a:r>
            <a:r>
              <a:rPr lang="en-US" dirty="0"/>
              <a:t> http, https)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dirty="0"/>
              <a:t>Direct shell access (e.g. </a:t>
            </a:r>
            <a:r>
              <a:rPr lang="en-US" i="1" dirty="0" err="1"/>
              <a:t>ssh</a:t>
            </a:r>
            <a:r>
              <a:rPr lang="en-US" dirty="0"/>
              <a:t>, </a:t>
            </a:r>
            <a:r>
              <a:rPr lang="en-US" i="1" dirty="0" err="1"/>
              <a:t>powershell</a:t>
            </a:r>
            <a:r>
              <a:rPr lang="en-US" dirty="0"/>
              <a:t>) is restricted to the CU internal network due to multi-factor-authentication requirements</a:t>
            </a:r>
            <a:endParaRPr dirty="0"/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dirty="0"/>
              <a:t>This means that you will need to be on the CU network to access your instance (either VPN or through RC).</a:t>
            </a:r>
            <a:endParaRPr dirty="0"/>
          </a:p>
        </p:txBody>
      </p:sp>
      <p:sp>
        <p:nvSpPr>
          <p:cNvPr id="333" name="Google Shape;333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Groups</a:t>
            </a:r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Security Groups act as a </a:t>
            </a:r>
            <a:r>
              <a:rPr lang="en-US" b="1" dirty="0"/>
              <a:t>virtual firewall</a:t>
            </a:r>
            <a:r>
              <a:rPr lang="en-US" dirty="0"/>
              <a:t> for your instance to control inbound and outbound traffic.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Note: We can create custom security groups if there are specific ports you need opened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We’ll choose </a:t>
            </a:r>
            <a:r>
              <a:rPr lang="en-US" dirty="0" err="1"/>
              <a:t>ssh-curc</a:t>
            </a:r>
            <a:r>
              <a:rPr lang="en-US" dirty="0"/>
              <a:t>, </a:t>
            </a:r>
            <a:r>
              <a:rPr lang="en-US" dirty="0" err="1"/>
              <a:t>ssh</a:t>
            </a:r>
            <a:r>
              <a:rPr lang="en-US" dirty="0"/>
              <a:t>-restricted, http, and https for our demo</a:t>
            </a:r>
            <a:endParaRPr dirty="0"/>
          </a:p>
        </p:txBody>
      </p:sp>
      <p:sp>
        <p:nvSpPr>
          <p:cNvPr id="340" name="Google Shape;340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4625"/>
            <a:ext cx="5791199" cy="34886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Objectives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Logging into CUmulus with Horizon</a:t>
            </a:r>
            <a:r>
              <a:rPr lang="en-US" sz="2400" dirty="0"/>
              <a:t> (the </a:t>
            </a:r>
            <a:r>
              <a:rPr lang="en-US" sz="2400" dirty="0" err="1"/>
              <a:t>CUmulus</a:t>
            </a:r>
            <a:r>
              <a:rPr lang="en-US" sz="2400" dirty="0"/>
              <a:t> web portal)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Creating your instance</a:t>
            </a:r>
            <a:r>
              <a:rPr lang="en-US" sz="2400" dirty="0"/>
              <a:t> (i.e. virtual machine)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5"/>
              </a:rPr>
              <a:t>Logging into your instance</a:t>
            </a:r>
            <a:r>
              <a:rPr lang="en-US" sz="2400" dirty="0"/>
              <a:t> via </a:t>
            </a:r>
            <a:r>
              <a:rPr lang="en-US" sz="2400" dirty="0" err="1"/>
              <a:t>ssh</a:t>
            </a:r>
            <a:endParaRPr lang="en-US"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2400"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</a:t>
            </a:r>
            <a:endParaRPr/>
          </a:p>
        </p:txBody>
      </p:sp>
      <p:sp>
        <p:nvSpPr>
          <p:cNvPr id="347" name="Google Shape;347;p50"/>
          <p:cNvSpPr txBox="1">
            <a:spLocks noGrp="1"/>
          </p:cNvSpPr>
          <p:nvPr>
            <p:ph idx="1"/>
          </p:nvPr>
        </p:nvSpPr>
        <p:spPr>
          <a:xfrm>
            <a:off x="1101250" y="170427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1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A key pair allows you to SSH into your new instance</a:t>
            </a:r>
            <a:endParaRPr sz="22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171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You may select an existing key pair, or import a key </a:t>
            </a:r>
            <a:r>
              <a:rPr lang="en-US" sz="2200" dirty="0" err="1"/>
              <a:t>pairI</a:t>
            </a:r>
            <a:r>
              <a:rPr lang="en-US" sz="2200" dirty="0"/>
              <a:t> find it easiest to create a keypair on my machine and import it</a:t>
            </a:r>
            <a:endParaRPr sz="2200" dirty="0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200" u="sng" dirty="0">
                <a:solidFill>
                  <a:schemeClr val="hlink"/>
                </a:solidFill>
                <a:hlinkClick r:id="rId3"/>
              </a:rPr>
              <a:t>https://www.ssh.com/academy/ssh/public-key-authentication</a:t>
            </a:r>
            <a:r>
              <a:rPr lang="en-US" sz="2200" dirty="0"/>
              <a:t> </a:t>
            </a:r>
            <a:endParaRPr sz="2200" dirty="0"/>
          </a:p>
        </p:txBody>
      </p:sp>
      <p:sp>
        <p:nvSpPr>
          <p:cNvPr id="348" name="Google Shape;348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050" y="1903322"/>
            <a:ext cx="5680450" cy="278297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 dirty="0"/>
          </a:p>
        </p:txBody>
      </p:sp>
      <p:sp>
        <p:nvSpPr>
          <p:cNvPr id="355" name="Google Shape;355;p51"/>
          <p:cNvSpPr txBox="1">
            <a:spLocks noGrp="1"/>
          </p:cNvSpPr>
          <p:nvPr>
            <p:ph idx="1"/>
          </p:nvPr>
        </p:nvSpPr>
        <p:spPr>
          <a:xfrm>
            <a:off x="1219200" y="1649698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/>
              <a:t>You will need to create an SSH key </a:t>
            </a:r>
            <a:r>
              <a:rPr lang="en-US" sz="2400" i="1" dirty="0"/>
              <a:t>from</a:t>
            </a:r>
            <a:r>
              <a:rPr lang="en-US" sz="2400" dirty="0"/>
              <a:t> or copy it </a:t>
            </a:r>
            <a:r>
              <a:rPr lang="en-US" sz="2400" i="1" dirty="0"/>
              <a:t>to</a:t>
            </a:r>
            <a:r>
              <a:rPr lang="en-US" sz="2400" dirty="0"/>
              <a:t> a computer you have CU internal access to:</a:t>
            </a:r>
            <a:endParaRPr sz="2400" dirty="0"/>
          </a:p>
          <a:p>
            <a:pPr marL="914400" lvl="1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rgbClr val="2F2B20"/>
                </a:solidFill>
              </a:rPr>
              <a:t>If you have an RC account already, login as follows from a terminal:</a:t>
            </a: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</p:txBody>
      </p:sp>
      <p:sp>
        <p:nvSpPr>
          <p:cNvPr id="356" name="Google Shape;356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1889450" y="3191819"/>
            <a:ext cx="8802300" cy="646500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lang="en-US" sz="1800" b="0" i="0" u="none" strike="noStrike" cap="none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800" b="0" i="0" u="none" strike="noStrike" cap="none" dirty="0" err="1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&lt;username&gt; is your </a:t>
            </a:r>
            <a:r>
              <a:rPr lang="en-US" sz="1800" b="0" i="1" u="none" strike="noStrike" cap="none" dirty="0" err="1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identikey</a:t>
            </a:r>
            <a:endParaRPr sz="1800" b="0" i="1" u="none" strike="noStrike" cap="none" dirty="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467828" y="430045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 dirty="0"/>
          </a:p>
        </p:txBody>
      </p:sp>
      <p:sp>
        <p:nvSpPr>
          <p:cNvPr id="364" name="Google Shape;364;p52"/>
          <p:cNvSpPr txBox="1">
            <a:spLocks noGrp="1"/>
          </p:cNvSpPr>
          <p:nvPr>
            <p:ph idx="1"/>
          </p:nvPr>
        </p:nvSpPr>
        <p:spPr>
          <a:xfrm>
            <a:off x="1467828" y="1625331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SSH keys are an access credential that is used in the SSH protocol</a:t>
            </a:r>
            <a:endParaRPr sz="1800" dirty="0"/>
          </a:p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They can be tricky to set up however, so we'll go over a simple example here. From your terminal in a local machine use the </a:t>
            </a:r>
            <a:r>
              <a:rPr lang="en-US" sz="1800" dirty="0" err="1"/>
              <a:t>ssh</a:t>
            </a:r>
            <a:r>
              <a:rPr lang="en-US" sz="1800" dirty="0"/>
              <a:t>-keygen command to create a new </a:t>
            </a:r>
            <a:r>
              <a:rPr lang="en-US" sz="1800" dirty="0" err="1"/>
              <a:t>ssh</a:t>
            </a:r>
            <a:r>
              <a:rPr lang="en-US" sz="1800" dirty="0"/>
              <a:t> keypair:</a:t>
            </a:r>
            <a:endParaRPr sz="18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Our new keypairs have been created at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/home/username/.</a:t>
            </a:r>
            <a:r>
              <a:rPr lang="en-US" sz="1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dirty="0"/>
              <a:t> and are called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id_ed25519.pub</a:t>
            </a:r>
            <a:r>
              <a:rPr lang="en-US" sz="1800" dirty="0"/>
              <a:t>. The public key (.pub) can be transferred to other remote servers (</a:t>
            </a:r>
            <a:r>
              <a:rPr lang="en-US" sz="1800" i="1" dirty="0"/>
              <a:t>this is the key we will import to our </a:t>
            </a:r>
            <a:r>
              <a:rPr lang="en-US" sz="1800" i="1" dirty="0" err="1"/>
              <a:t>CUmulus</a:t>
            </a:r>
            <a:r>
              <a:rPr lang="en-US" sz="1800" i="1" dirty="0"/>
              <a:t> instance</a:t>
            </a:r>
            <a:r>
              <a:rPr lang="en-US" sz="1800" dirty="0"/>
              <a:t>) but the private key (no suffix) should </a:t>
            </a:r>
            <a:r>
              <a:rPr lang="en-US" sz="1800" i="1" dirty="0"/>
              <a:t>never</a:t>
            </a:r>
            <a:r>
              <a:rPr lang="en-US" sz="1800" dirty="0"/>
              <a:t> leave the host machine.</a:t>
            </a:r>
            <a:endParaRPr sz="1800" dirty="0"/>
          </a:p>
        </p:txBody>
      </p:sp>
      <p:sp>
        <p:nvSpPr>
          <p:cNvPr id="365" name="Google Shape;365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sp>
        <p:nvSpPr>
          <p:cNvPr id="366" name="Google Shape;366;p52"/>
          <p:cNvSpPr txBox="1"/>
          <p:nvPr/>
        </p:nvSpPr>
        <p:spPr>
          <a:xfrm>
            <a:off x="2226149" y="2951031"/>
            <a:ext cx="8727600" cy="1286700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ssh-keygen -t ed25519</a:t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Generating public/private ed25519 key pair.</a:t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Enter file in which to save the key (/home/username/.ssh/id_ed25519):</a:t>
            </a:r>
            <a:endParaRPr sz="1650">
              <a:solidFill>
                <a:schemeClr val="dk1"/>
              </a:solidFill>
            </a:endParaRPr>
          </a:p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Config, Server Group, Scheduler Hints, and Metadata</a:t>
            </a:r>
            <a:endParaRPr dirty="0"/>
          </a:p>
        </p:txBody>
      </p:sp>
      <p:sp>
        <p:nvSpPr>
          <p:cNvPr id="372" name="Google Shape;372;p53"/>
          <p:cNvSpPr txBox="1">
            <a:spLocks noGrp="1"/>
          </p:cNvSpPr>
          <p:nvPr>
            <p:ph idx="1"/>
          </p:nvPr>
        </p:nvSpPr>
        <p:spPr>
          <a:xfrm>
            <a:off x="961300" y="21475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We’ll leave these as defaults as they are extra configuration we can provide our instances, but not necessary </a:t>
            </a:r>
            <a:endParaRPr sz="2400" dirty="0"/>
          </a:p>
        </p:txBody>
      </p:sp>
      <p:sp>
        <p:nvSpPr>
          <p:cNvPr id="373" name="Google Shape;373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04625"/>
            <a:ext cx="5791202" cy="35875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Instance and Associate IP</a:t>
            </a:r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8289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Launch instance and wait for it to be set up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 the meantime, we can associate a Floating IP which will allow us to access the instance from outside of the CU network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On the right-hand side of the newly created instance choose “Associate Floating IP” under the “actions” dropdown</a:t>
            </a:r>
            <a:endParaRPr sz="2400" dirty="0"/>
          </a:p>
        </p:txBody>
      </p:sp>
      <p:sp>
        <p:nvSpPr>
          <p:cNvPr id="381" name="Google Shape;38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612" y="1804625"/>
            <a:ext cx="3194074" cy="32649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 IP</a:t>
            </a:r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idx="1"/>
          </p:nvPr>
        </p:nvSpPr>
        <p:spPr>
          <a:xfrm>
            <a:off x="1290918" y="1804625"/>
            <a:ext cx="65187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Select from available IP addresses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If needed, you can add a floating IP</a:t>
            </a:r>
            <a:endParaRPr sz="24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Select port to be associated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This should be pre-populated with the internal IP of your new instance</a:t>
            </a:r>
            <a:endParaRPr sz="2400" dirty="0"/>
          </a:p>
        </p:txBody>
      </p:sp>
      <p:sp>
        <p:nvSpPr>
          <p:cNvPr id="389" name="Google Shape;389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0" y="2817100"/>
            <a:ext cx="4415025" cy="1786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into your Instance</a:t>
            </a:r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idx="1"/>
          </p:nvPr>
        </p:nvSpPr>
        <p:spPr>
          <a:xfrm>
            <a:off x="1219200" y="1844966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You must be on the CU internal to connect via </a:t>
            </a:r>
            <a:r>
              <a:rPr lang="en-US" sz="2400" dirty="0" err="1"/>
              <a:t>ssh</a:t>
            </a:r>
            <a:r>
              <a:rPr lang="en-US" sz="2400" dirty="0"/>
              <a:t> (CURC restriction)</a:t>
            </a: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Open up an </a:t>
            </a:r>
            <a:r>
              <a:rPr lang="en-US" sz="2400" dirty="0" err="1"/>
              <a:t>ssh</a:t>
            </a:r>
            <a:r>
              <a:rPr lang="en-US" sz="2400" dirty="0"/>
              <a:t> connection providing the identity (key) file: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For an ubuntu instance this will look something like: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1584463" y="3153267"/>
            <a:ext cx="9916774" cy="430847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~/.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/&lt;private key&gt; &lt;hostname&gt;@&lt;external floating IP&gt;</a:t>
            </a:r>
            <a:endParaRPr sz="2200" b="0" i="1" u="none" strike="noStrike" cap="none" dirty="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1592100" y="4312433"/>
            <a:ext cx="9380700" cy="430847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~/.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testkey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ubuntu@123.456.789.123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Logged In</a:t>
            </a:r>
            <a:endParaRPr/>
          </a:p>
        </p:txBody>
      </p:sp>
      <p:sp>
        <p:nvSpPr>
          <p:cNvPr id="411" name="Google Shape;411;p58"/>
          <p:cNvSpPr txBox="1">
            <a:spLocks noGrp="1"/>
          </p:cNvSpPr>
          <p:nvPr>
            <p:ph idx="1"/>
          </p:nvPr>
        </p:nvSpPr>
        <p:spPr>
          <a:xfrm>
            <a:off x="1371600" y="1844966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Congratulations! You are now logged into your instance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now: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</p:txBody>
      </p:sp>
      <p:sp>
        <p:nvSpPr>
          <p:cNvPr id="412" name="Google Shape;412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</a:t>
            </a:r>
            <a:endParaRPr/>
          </a:p>
        </p:txBody>
      </p:sp>
      <p:sp>
        <p:nvSpPr>
          <p:cNvPr id="418" name="Google Shape;418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6A53-C142-8883-5065-678AB8AC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Setup for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7D7D-22FF-F93E-D954-42C10BB28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What’s needed for today:</a:t>
            </a:r>
          </a:p>
          <a:p>
            <a:pPr lvl="1"/>
            <a:r>
              <a:rPr lang="en-US" sz="2800" dirty="0"/>
              <a:t>Access-ci Login information</a:t>
            </a:r>
          </a:p>
          <a:p>
            <a:pPr lvl="2"/>
            <a:r>
              <a:rPr lang="en-US" sz="2600" dirty="0"/>
              <a:t>In the format: </a:t>
            </a:r>
            <a:r>
              <a:rPr lang="en-US" sz="2400" dirty="0"/>
              <a:t>awilson1@access-ci.org</a:t>
            </a:r>
          </a:p>
          <a:p>
            <a:pPr lvl="1"/>
            <a:r>
              <a:rPr lang="en-US" sz="2800" dirty="0"/>
              <a:t>CU Research Computing account</a:t>
            </a:r>
          </a:p>
          <a:p>
            <a:pPr lvl="2"/>
            <a:r>
              <a:rPr lang="en-US" sz="2600" dirty="0"/>
              <a:t>Only needed to login to Instance</a:t>
            </a:r>
          </a:p>
          <a:p>
            <a:pPr lvl="2"/>
            <a:r>
              <a:rPr lang="en-US" sz="2600" dirty="0" err="1"/>
              <a:t>curc.readthedocs.io</a:t>
            </a:r>
            <a:endParaRPr lang="en-US" sz="2600" dirty="0"/>
          </a:p>
          <a:p>
            <a:pPr marL="987552" lvl="2" indent="0">
              <a:buNone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4162E-6F9A-AD36-67F5-931776FF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12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Demos:</a:t>
            </a:r>
            <a:endParaRPr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3"/>
              </a:rPr>
              <a:t>Setting up an Instance</a:t>
            </a:r>
            <a:endParaRPr sz="2500" dirty="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4"/>
              </a:rPr>
              <a:t>CUmulus integration with CURC HPC</a:t>
            </a:r>
            <a:endParaRPr sz="2500" dirty="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Mounting a remote filesystem from a CUmulus Virtual Machine</a:t>
            </a:r>
            <a:endParaRPr sz="25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Users that are </a:t>
            </a:r>
            <a:r>
              <a:rPr lang="en-US" sz="2000" i="1" dirty="0"/>
              <a:t>not</a:t>
            </a:r>
            <a:r>
              <a:rPr lang="en-US" sz="2000" dirty="0"/>
              <a:t> using tutorial accounts may access </a:t>
            </a:r>
            <a:r>
              <a:rPr lang="en-US" sz="2000" dirty="0" err="1"/>
              <a:t>CUmulus</a:t>
            </a:r>
            <a:r>
              <a:rPr lang="en-US" sz="2000" dirty="0"/>
              <a:t> and your instances for the next week to test and run through tutorials</a:t>
            </a:r>
            <a:endParaRPr sz="2000" dirty="0"/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 few questions for you:</a:t>
            </a:r>
            <a:endParaRPr dirty="0"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types of applications could you see your users building on </a:t>
            </a:r>
            <a:r>
              <a:rPr lang="en-US" sz="2800" dirty="0" err="1"/>
              <a:t>CUmulus</a:t>
            </a:r>
            <a:r>
              <a:rPr lang="en-US" sz="2800" dirty="0"/>
              <a:t>?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demand do you have for these types of persistent services?</a:t>
            </a:r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856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 dirty="0"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Contact: </a:t>
            </a:r>
            <a:r>
              <a:rPr lang="en-US" sz="2400" dirty="0">
                <a:hlinkClick r:id="rId3"/>
              </a:rPr>
              <a:t>anwi7603@colorado.edu</a:t>
            </a:r>
            <a:endParaRPr lang="en-US"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Help Desk: </a:t>
            </a:r>
            <a:r>
              <a:rPr lang="en-US" sz="24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CU Research Computing Overview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What is </a:t>
            </a:r>
            <a:r>
              <a:rPr lang="en-US" sz="2400" dirty="0" err="1"/>
              <a:t>CUmulus</a:t>
            </a:r>
            <a:r>
              <a:rPr lang="en-US" sz="2400" dirty="0"/>
              <a:t>?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 err="1"/>
              <a:t>CUmulus</a:t>
            </a:r>
            <a:r>
              <a:rPr lang="en-US" sz="2400" dirty="0"/>
              <a:t> Access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Access to </a:t>
            </a:r>
            <a:r>
              <a:rPr lang="en-US" sz="2400" dirty="0" err="1"/>
              <a:t>CUmulus</a:t>
            </a:r>
            <a:r>
              <a:rPr lang="en-US" sz="2400" dirty="0"/>
              <a:t> and the allocation process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Logging into Horizon (</a:t>
            </a:r>
            <a:r>
              <a:rPr lang="en-US" sz="2400" dirty="0" err="1"/>
              <a:t>CUmulus</a:t>
            </a:r>
            <a:r>
              <a:rPr lang="en-US" sz="2400" dirty="0"/>
              <a:t> web portal)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Creation of an instance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Logging into your instance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Demo workflow one might use on </a:t>
            </a:r>
            <a:r>
              <a:rPr lang="en-US" sz="2400" dirty="0" err="1"/>
              <a:t>CUmulus</a:t>
            </a:r>
            <a:r>
              <a:rPr lang="en-US" sz="2400" dirty="0"/>
              <a:t>: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Web App &amp; Database</a:t>
            </a:r>
            <a:endParaRPr sz="24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idx="1"/>
          </p:nvPr>
        </p:nvSpPr>
        <p:spPr>
          <a:xfrm>
            <a:off x="1219200" y="183154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Provides Computing and Data Storage Beyond standard desktop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 Performance Computing (HCP), clusters include: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Alpine</a:t>
            </a:r>
            <a:endParaRPr sz="20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Blanca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Storage of Research Data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PetaLibrary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High-Speed Data Transfer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Globus Endpoint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Cloud Resources</a:t>
            </a:r>
            <a:endParaRPr b="1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 err="1"/>
              <a:t>CUmulus</a:t>
            </a:r>
            <a:r>
              <a:rPr lang="en-US" sz="2000" b="1" dirty="0"/>
              <a:t> (On-premise Cloud)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Cloud Foundations (Commercial Cloud)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Secure Cloud Resources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lin Gothic Book" panose="020B0503020102020204" pitchFamily="34" charset="0"/>
              <a:buChar char="•"/>
            </a:pPr>
            <a:r>
              <a:rPr lang="en-US" dirty="0"/>
              <a:t>Consulting in Computational Science and Data Management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20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69682" y="0"/>
            <a:ext cx="4166478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 lang="en-US" dirty="0"/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6D858EA4-71A1-447A-CE4F-A319A5CF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725" y="79944"/>
            <a:ext cx="5180435" cy="670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idx="1"/>
          </p:nvPr>
        </p:nvSpPr>
        <p:spPr>
          <a:xfrm>
            <a:off x="1371600" y="200910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 err="1"/>
              <a:t>CUmulus</a:t>
            </a:r>
            <a:r>
              <a:rPr lang="en-US" sz="2400" dirty="0"/>
              <a:t> is CU Research Computing's free-to-use on-premise cloud service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Supports cases not well-suited for HPC such as: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Research-Oriented Web Servers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Databases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Long-Running Services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 Hubs (</a:t>
            </a:r>
            <a:r>
              <a:rPr lang="en-US" sz="2400" dirty="0" err="1"/>
              <a:t>Jupyterhub</a:t>
            </a:r>
            <a:r>
              <a:rPr lang="en-US" sz="2400" dirty="0"/>
              <a:t>, RStudio Server,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Provides users with persistent or ongoing availability by allocating logically isolated section of the cloud</a:t>
            </a:r>
            <a:endParaRPr sz="2400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get your own virtual environment for experimentation - an environment that can be easily created/tested/removed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 (you’re in control!)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Interface w/ other CURC services: Blanca, Alpine, </a:t>
            </a:r>
            <a:r>
              <a:rPr lang="en-US" sz="2400" dirty="0" err="1"/>
              <a:t>PetaLibrary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request specific resources (CPU, storage, memory) and can set up persistent storage</a:t>
            </a:r>
            <a:endParaRPr sz="2400"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627A40-C571-43D1-9D84-0FADF8513DC6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2.xml><?xml version="1.0" encoding="utf-8"?>
<ds:datastoreItem xmlns:ds="http://schemas.openxmlformats.org/officeDocument/2006/customXml" ds:itemID="{F06ADB1D-9104-4483-83F5-19A7CE3C0A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75E11D-1BAF-4983-9D13-527006736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53195</TotalTime>
  <Words>2104</Words>
  <Application>Microsoft Macintosh PowerPoint</Application>
  <PresentationFormat>Widescreen</PresentationFormat>
  <Paragraphs>297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Consolas</vt:lpstr>
      <vt:lpstr>Helvetica Neue</vt:lpstr>
      <vt:lpstr>Helvetica Neue Light</vt:lpstr>
      <vt:lpstr>Arial</vt:lpstr>
      <vt:lpstr>Franklin Gothic Book</vt:lpstr>
      <vt:lpstr>Arial Black</vt:lpstr>
      <vt:lpstr>Crop</vt:lpstr>
      <vt:lpstr>Hands-on with CUmulus: a free Research Cloud platform for RMACC</vt:lpstr>
      <vt:lpstr>Getting Started on CUmulus</vt:lpstr>
      <vt:lpstr>Learning Objectives</vt:lpstr>
      <vt:lpstr>Account Setup for Demo</vt:lpstr>
      <vt:lpstr>Outline</vt:lpstr>
      <vt:lpstr>CU Research Computing Overview</vt:lpstr>
      <vt:lpstr>CU Research Computing Overview</vt:lpstr>
      <vt:lpstr>What is CUmulus?</vt:lpstr>
      <vt:lpstr>What is CUmulus?</vt:lpstr>
      <vt:lpstr>Example Use Case: Persistent Data Mining </vt:lpstr>
      <vt:lpstr>Example Use Case: Galaxy Server </vt:lpstr>
      <vt:lpstr>Example Use Case: Open Access Research Tool </vt:lpstr>
      <vt:lpstr>Example Use Case: Flywheel Project</vt:lpstr>
      <vt:lpstr>CUmulus Access</vt:lpstr>
      <vt:lpstr>CUmulus Access and Allocation</vt:lpstr>
      <vt:lpstr>Log in to Horizon </vt:lpstr>
      <vt:lpstr>Log in to Horizon </vt:lpstr>
      <vt:lpstr>Navigate Horizon </vt:lpstr>
      <vt:lpstr>Navigate Horizon: Overview </vt:lpstr>
      <vt:lpstr>Navigate Horizon: Instances </vt:lpstr>
      <vt:lpstr>Instance Creation</vt:lpstr>
      <vt:lpstr>Let’s create a simple instance together</vt:lpstr>
      <vt:lpstr>Details</vt:lpstr>
      <vt:lpstr>Source</vt:lpstr>
      <vt:lpstr>Source</vt:lpstr>
      <vt:lpstr>Flavor</vt:lpstr>
      <vt:lpstr>Networks &amp; Network Ports</vt:lpstr>
      <vt:lpstr>Networks: An aside</vt:lpstr>
      <vt:lpstr>Security Groups</vt:lpstr>
      <vt:lpstr>Key Pairs</vt:lpstr>
      <vt:lpstr>Key Pairs: An aside</vt:lpstr>
      <vt:lpstr>Key Pairs: An aside</vt:lpstr>
      <vt:lpstr>Config, Server Group, Scheduler Hints, and Metadata</vt:lpstr>
      <vt:lpstr>Launch Instance and Associate IP</vt:lpstr>
      <vt:lpstr>Associate IP</vt:lpstr>
      <vt:lpstr>Logging into your Instance</vt:lpstr>
      <vt:lpstr>Logging In</vt:lpstr>
      <vt:lpstr>Logged In</vt:lpstr>
      <vt:lpstr>Demo</vt:lpstr>
      <vt:lpstr>Demos:</vt:lpstr>
      <vt:lpstr>A few questions for you: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Clearing the Fog! Getting Started on Cumulus: a Near to the Ground On Campus Cloud Solution</dc:title>
  <cp:lastModifiedBy>Andrew Wilson</cp:lastModifiedBy>
  <cp:revision>87</cp:revision>
  <dcterms:modified xsi:type="dcterms:W3CDTF">2023-05-05T17:47:13Z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